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2475" cy="89916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66"/>
    <a:srgbClr val="CC66FF"/>
    <a:srgbClr val="339966"/>
    <a:srgbClr val="CC0066"/>
    <a:srgbClr val="FF33CC"/>
    <a:srgbClr val="99CC00"/>
    <a:srgbClr val="00CC99"/>
    <a:srgbClr val="A50021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84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2800" b="1" dirty="0" smtClean="0">
                <a:latin typeface="Agency FB" panose="020B0503020202020204" pitchFamily="34" charset="0"/>
              </a:rPr>
              <a:t>RANGO</a:t>
            </a:r>
            <a:r>
              <a:rPr lang="es-MX" sz="2800" b="1" baseline="0" dirty="0" smtClean="0">
                <a:latin typeface="Agency FB" panose="020B0503020202020204" pitchFamily="34" charset="0"/>
              </a:rPr>
              <a:t> DE EDADES DENTRO DEL PADRON 2 , DE 6 A 11 MESES DE EDAD. CON TOTALIDAD DE</a:t>
            </a:r>
            <a:r>
              <a:rPr lang="es-MX" sz="2800" b="1" baseline="0" dirty="0" smtClean="0">
                <a:solidFill>
                  <a:srgbClr val="FF0000"/>
                </a:solidFill>
                <a:latin typeface="Agency FB" panose="020B0503020202020204" pitchFamily="34" charset="0"/>
              </a:rPr>
              <a:t> 15 </a:t>
            </a:r>
            <a:r>
              <a:rPr lang="es-MX" sz="2800" b="1" baseline="0" dirty="0" smtClean="0">
                <a:latin typeface="Agency FB" panose="020B0503020202020204" pitchFamily="34" charset="0"/>
              </a:rPr>
              <a:t>BENEFICARIOS</a:t>
            </a:r>
            <a:r>
              <a:rPr lang="es-MX" baseline="0" dirty="0" smtClean="0"/>
              <a:t>.        </a:t>
            </a:r>
            <a:r>
              <a:rPr lang="es-MX" sz="3600" baseline="0" dirty="0" smtClean="0">
                <a:latin typeface="Agency FB" panose="020B0503020202020204" pitchFamily="34" charset="0"/>
              </a:rPr>
              <a:t>MES DE </a:t>
            </a:r>
            <a:r>
              <a:rPr lang="es-MX" sz="3600" baseline="0" dirty="0" smtClean="0">
                <a:latin typeface="Agency FB" panose="020B0503020202020204" pitchFamily="34" charset="0"/>
              </a:rPr>
              <a:t>MAYO </a:t>
            </a:r>
            <a:r>
              <a:rPr lang="es-MX" sz="3600" baseline="0" dirty="0" smtClean="0">
                <a:latin typeface="Agency FB" panose="020B0503020202020204" pitchFamily="34" charset="0"/>
              </a:rPr>
              <a:t>2020</a:t>
            </a:r>
            <a:endParaRPr lang="es-MX" sz="3600" dirty="0">
              <a:latin typeface="Agency FB" panose="020B0503020202020204" pitchFamily="34" charset="0"/>
            </a:endParaRPr>
          </a:p>
        </c:rich>
      </c:tx>
      <c:layout>
        <c:manualLayout>
          <c:xMode val="edge"/>
          <c:yMode val="edge"/>
          <c:x val="0.1109968856799512"/>
          <c:y val="1.72170654709417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6 MESES</c:v>
                </c:pt>
              </c:strCache>
            </c:strRef>
          </c:tx>
          <c:spPr>
            <a:solidFill>
              <a:srgbClr val="FF33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2</c:v>
                </c:pt>
              </c:strCache>
            </c:strRef>
          </c:cat>
          <c:val>
            <c:numRef>
              <c:f>Hoja1!$B$2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7 MESES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2</c:v>
                </c:pt>
              </c:strCache>
            </c:strRef>
          </c:cat>
          <c:val>
            <c:numRef>
              <c:f>Hoja1!$C$2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8 MESES</c:v>
                </c:pt>
              </c:strCache>
            </c:strRef>
          </c:tx>
          <c:spPr>
            <a:solidFill>
              <a:srgbClr val="FF996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2</c:v>
                </c:pt>
              </c:strCache>
            </c:strRef>
          </c:cat>
          <c:val>
            <c:numRef>
              <c:f>Hoja1!$D$2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9 MESES</c:v>
                </c:pt>
              </c:strCache>
            </c:strRef>
          </c:tx>
          <c:spPr>
            <a:solidFill>
              <a:srgbClr val="CC006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2</c:v>
                </c:pt>
              </c:strCache>
            </c:strRef>
          </c:cat>
          <c:val>
            <c:numRef>
              <c:f>Hoja1!$E$2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10 MESES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2</c:v>
                </c:pt>
              </c:strCache>
            </c:strRef>
          </c:cat>
          <c:val>
            <c:numRef>
              <c:f>Hoja1!$F$2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11 MESES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C66FF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2</c:v>
                </c:pt>
              </c:strCache>
            </c:strRef>
          </c:cat>
          <c:val>
            <c:numRef>
              <c:f>Hoja1!$G$2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2819600"/>
        <c:axId val="312820384"/>
      </c:barChart>
      <c:catAx>
        <c:axId val="312819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endParaRPr lang="es-MX"/>
          </a:p>
        </c:txPr>
        <c:crossAx val="312820384"/>
        <c:crosses val="autoZero"/>
        <c:auto val="1"/>
        <c:lblAlgn val="ctr"/>
        <c:lblOffset val="100"/>
        <c:noMultiLvlLbl val="0"/>
      </c:catAx>
      <c:valAx>
        <c:axId val="312820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endParaRPr lang="es-MX"/>
          </a:p>
        </c:txPr>
        <c:crossAx val="312819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9266328656395962E-2"/>
          <c:y val="0.91218933344664788"/>
          <c:w val="0.83307498594351048"/>
          <c:h val="7.5773628492458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gency FB" panose="020B0503020202020204" pitchFamily="34" charset="0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8258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4517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3260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3977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1221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1948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7300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363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6441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696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5947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BA73A-C6B9-49F5-A68F-51D943E63B3C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3634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Gráfico 17"/>
          <p:cNvGraphicFramePr/>
          <p:nvPr>
            <p:extLst>
              <p:ext uri="{D42A27DB-BD31-4B8C-83A1-F6EECF244321}">
                <p14:modId xmlns:p14="http://schemas.microsoft.com/office/powerpoint/2010/main" val="3212478860"/>
              </p:ext>
            </p:extLst>
          </p:nvPr>
        </p:nvGraphicFramePr>
        <p:xfrm>
          <a:off x="462253" y="1"/>
          <a:ext cx="10749698" cy="6638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56490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26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Agency FB</vt:lpstr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DIF</cp:lastModifiedBy>
  <cp:revision>8</cp:revision>
  <cp:lastPrinted>2020-08-14T17:23:14Z</cp:lastPrinted>
  <dcterms:created xsi:type="dcterms:W3CDTF">2020-05-31T02:52:21Z</dcterms:created>
  <dcterms:modified xsi:type="dcterms:W3CDTF">2020-08-14T17:23:59Z</dcterms:modified>
</cp:coreProperties>
</file>